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cs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Sheet4!$B$1</c:f>
              <c:strCache>
                <c:ptCount val="1"/>
                <c:pt idx="0">
                  <c:v>Finished</c:v>
                </c:pt>
              </c:strCache>
            </c:strRef>
          </c:tx>
          <c:cat>
            <c:strRef>
              <c:f>Sheet4!$A$2:$A$4</c:f>
              <c:strCache>
                <c:ptCount val="3"/>
                <c:pt idx="0">
                  <c:v>CSM 1</c:v>
                </c:pt>
                <c:pt idx="1">
                  <c:v>CSM 2</c:v>
                </c:pt>
                <c:pt idx="2">
                  <c:v>CSM 3</c:v>
                </c:pt>
              </c:strCache>
            </c:strRef>
          </c:cat>
          <c:val>
            <c:numRef>
              <c:f>Sheet4!$B$2:$B$4</c:f>
              <c:numCache>
                <c:formatCode>General</c:formatCode>
                <c:ptCount val="3"/>
                <c:pt idx="0">
                  <c:v>19</c:v>
                </c:pt>
                <c:pt idx="1">
                  <c:v>14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In development</c:v>
                </c:pt>
              </c:strCache>
            </c:strRef>
          </c:tx>
          <c:cat>
            <c:strRef>
              <c:f>Sheet4!$A$2:$A$4</c:f>
              <c:strCache>
                <c:ptCount val="3"/>
                <c:pt idx="0">
                  <c:v>CSM 1</c:v>
                </c:pt>
                <c:pt idx="1">
                  <c:v>CSM 2</c:v>
                </c:pt>
                <c:pt idx="2">
                  <c:v>CSM 3</c:v>
                </c:pt>
              </c:strCache>
            </c:strRef>
          </c:cat>
          <c:val>
            <c:numRef>
              <c:f>Sheet4!$C$2:$C$4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14</c:v>
                </c:pt>
              </c:numCache>
            </c:numRef>
          </c:val>
        </c:ser>
        <c:ser>
          <c:idx val="2"/>
          <c:order val="2"/>
          <c:tx>
            <c:strRef>
              <c:f>Sheet4!$D$1</c:f>
              <c:strCache>
                <c:ptCount val="1"/>
                <c:pt idx="0">
                  <c:v>Backlog</c:v>
                </c:pt>
              </c:strCache>
            </c:strRef>
          </c:tx>
          <c:cat>
            <c:strRef>
              <c:f>Sheet4!$A$2:$A$4</c:f>
              <c:strCache>
                <c:ptCount val="3"/>
                <c:pt idx="0">
                  <c:v>CSM 1</c:v>
                </c:pt>
                <c:pt idx="1">
                  <c:v>CSM 2</c:v>
                </c:pt>
                <c:pt idx="2">
                  <c:v>CSM 3</c:v>
                </c:pt>
              </c:strCache>
            </c:strRef>
          </c:cat>
          <c:val>
            <c:numRef>
              <c:f>Sheet4!$D$2:$D$4</c:f>
              <c:numCache>
                <c:formatCode>General</c:formatCode>
                <c:ptCount val="3"/>
                <c:pt idx="0">
                  <c:v>26</c:v>
                </c:pt>
                <c:pt idx="1">
                  <c:v>27</c:v>
                </c:pt>
                <c:pt idx="2">
                  <c:v>37</c:v>
                </c:pt>
              </c:numCache>
            </c:numRef>
          </c:val>
        </c:ser>
        <c:ser>
          <c:idx val="3"/>
          <c:order val="3"/>
          <c:tx>
            <c:strRef>
              <c:f>Sheet4!$E$1</c:f>
              <c:strCache>
                <c:ptCount val="1"/>
                <c:pt idx="0">
                  <c:v>Denied</c:v>
                </c:pt>
              </c:strCache>
            </c:strRef>
          </c:tx>
          <c:cat>
            <c:strRef>
              <c:f>Sheet4!$A$2:$A$4</c:f>
              <c:strCache>
                <c:ptCount val="3"/>
                <c:pt idx="0">
                  <c:v>CSM 1</c:v>
                </c:pt>
                <c:pt idx="1">
                  <c:v>CSM 2</c:v>
                </c:pt>
                <c:pt idx="2">
                  <c:v>CSM 3</c:v>
                </c:pt>
              </c:strCache>
            </c:strRef>
          </c:cat>
          <c:val>
            <c:numRef>
              <c:f>Sheet4!$E$2:$E$4</c:f>
              <c:numCache>
                <c:formatCode>General</c:formatCode>
                <c:ptCount val="3"/>
                <c:pt idx="0">
                  <c:v>20</c:v>
                </c:pt>
                <c:pt idx="1">
                  <c:v>4</c:v>
                </c:pt>
                <c:pt idx="2">
                  <c:v>9</c:v>
                </c:pt>
              </c:numCache>
            </c:numRef>
          </c:val>
        </c:ser>
        <c:shape val="box"/>
        <c:axId val="122019200"/>
        <c:axId val="122909824"/>
        <c:axId val="0"/>
      </c:bar3DChart>
      <c:catAx>
        <c:axId val="122019200"/>
        <c:scaling>
          <c:orientation val="minMax"/>
        </c:scaling>
        <c:axPos val="l"/>
        <c:tickLblPos val="nextTo"/>
        <c:crossAx val="122909824"/>
        <c:crosses val="autoZero"/>
        <c:auto val="1"/>
        <c:lblAlgn val="ctr"/>
        <c:lblOffset val="100"/>
      </c:catAx>
      <c:valAx>
        <c:axId val="122909824"/>
        <c:scaling>
          <c:orientation val="minMax"/>
        </c:scaling>
        <c:axPos val="b"/>
        <c:majorGridlines/>
        <c:numFmt formatCode="General" sourceLinked="1"/>
        <c:tickLblPos val="nextTo"/>
        <c:crossAx val="122019200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txPr>
    <a:bodyPr/>
    <a:lstStyle/>
    <a:p>
      <a:pPr>
        <a:defRPr sz="1800" b="1">
          <a:ln>
            <a:noFill/>
          </a:ln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8D58D-1E0A-46AA-99C0-D530014B25DA}" type="datetimeFigureOut">
              <a:rPr lang="en-US" smtClean="0"/>
              <a:pPr/>
              <a:t>9/27/2009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442A1-CDB3-45E0-AC44-8242C7B90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sm_foote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54328"/>
            <a:ext cx="9144000" cy="803672"/>
          </a:xfrm>
          <a:prstGeom prst="rect">
            <a:avLst/>
          </a:prstGeom>
        </p:spPr>
      </p:pic>
      <p:pic>
        <p:nvPicPr>
          <p:cNvPr id="7" name="Picture 6" descr="csm_header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8929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F593-3300-47F2-8948-F88653D8B1AA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09F-6B93-4549-BD9A-427D7300FC9B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86C2-343C-4D21-8AAA-DB0E642D906D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9AD3-DE61-4FFB-A3A9-F6C5BCEBD5B1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4F65-65F6-4A45-BADC-848446745367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838-A073-4376-97DB-BE4635745ECF}" type="datetime6">
              <a:rPr lang="en-US" smtClean="0"/>
              <a:pPr/>
              <a:t>September 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663B-1E44-49C8-A221-9C8206B79A7E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64D8-4A66-4513-A229-8B5914EA5F04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831B2-C2B7-4FEE-BE52-291B00BDCD4B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CA42-F608-4E9C-AC06-2257BE13C31F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461A-ABC2-45EA-8124-823A5F97EA25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sm_foot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054328"/>
            <a:ext cx="9144000" cy="803672"/>
          </a:xfrm>
          <a:prstGeom prst="rect">
            <a:avLst/>
          </a:prstGeom>
        </p:spPr>
      </p:pic>
      <p:pic>
        <p:nvPicPr>
          <p:cNvPr id="7" name="Picture 6" descr="csm_header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9144000" cy="8929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8912D321-97BF-4257-9424-CDDA8A2239E4}" type="datetime6">
              <a:rPr lang="en-US" smtClean="0"/>
              <a:pPr/>
              <a:t>September 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Council of Stellar Management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blipFill>
                  <a:blip r:embed="rId15"/>
                  <a:tile tx="0" ty="0" sx="100000" sy="100000" flip="none" algn="tl"/>
                </a:blipFill>
              </a:defRPr>
            </a:lvl1pPr>
          </a:lstStyle>
          <a:p>
            <a:fld id="{E919B332-08AF-4B93-8345-43F15A951A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 w="12700">
            <a:solidFill>
              <a:schemeClr val="tx1"/>
            </a:solidFill>
          </a:ln>
          <a:solidFill>
            <a:schemeClr val="bg1"/>
          </a:solidFill>
          <a:latin typeface="Cambria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lum bright="75000"/>
          </a:blip>
          <a:srcRect/>
          <a:stretch>
            <a:fillRect/>
          </a:stretch>
        </p:blipFill>
        <p:spPr bwMode="auto">
          <a:xfrm>
            <a:off x="1524000" y="1652588"/>
            <a:ext cx="60960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286808" cy="1470025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</a:rPr>
              <a:t>Council of Stellar Management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85818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Internet Spaceships: Serious Business!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Bi-weekly meetings</a:t>
            </a:r>
          </a:p>
          <a:p>
            <a:pPr lvl="1"/>
            <a:r>
              <a:rPr lang="en-US" dirty="0" smtClean="0"/>
              <a:t>Prepare issues based on forum topics</a:t>
            </a:r>
          </a:p>
          <a:p>
            <a:pPr lvl="1"/>
            <a:r>
              <a:rPr lang="en-US" dirty="0" smtClean="0"/>
              <a:t>Discuss issues and vote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CSM / CCP meetings</a:t>
            </a:r>
          </a:p>
          <a:p>
            <a:pPr lvl="1"/>
            <a:r>
              <a:rPr lang="en-US" dirty="0" smtClean="0"/>
              <a:t>Bring issues to CCP</a:t>
            </a:r>
          </a:p>
          <a:p>
            <a:pPr lvl="1"/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???</a:t>
            </a:r>
          </a:p>
          <a:p>
            <a:pPr lvl="1"/>
            <a:r>
              <a:rPr lang="en-US" dirty="0" smtClean="0"/>
              <a:t>Profit!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21D8-13F8-4963-B3F1-191382A3C9DF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it work?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66669" y="1071563"/>
            <a:ext cx="3410661" cy="5054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7EE-1560-4C18-A99E-4F9F2C8246EF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4572008"/>
            <a:ext cx="7429552" cy="155415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Total </a:t>
            </a:r>
            <a:r>
              <a:rPr lang="en-US" dirty="0" smtClean="0"/>
              <a:t>issues to CCP: 184</a:t>
            </a:r>
            <a:r>
              <a:rPr lang="en-US" dirty="0" smtClean="0"/>
              <a:t>			Denied: </a:t>
            </a:r>
            <a:r>
              <a:rPr lang="en-US" dirty="0" smtClean="0"/>
              <a:t>33</a:t>
            </a:r>
            <a:r>
              <a:rPr lang="en-US" b="1" dirty="0" smtClean="0"/>
              <a:t> </a:t>
            </a:r>
            <a:endParaRPr lang="en-US" dirty="0"/>
          </a:p>
          <a:p>
            <a:pPr algn="ctr">
              <a:buNone/>
            </a:pPr>
            <a:r>
              <a:rPr lang="en-US" b="1" dirty="0" smtClean="0"/>
              <a:t>Success rate: </a:t>
            </a:r>
            <a:r>
              <a:rPr lang="en-US" b="1" dirty="0" smtClean="0"/>
              <a:t>82%!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18% </a:t>
            </a:r>
            <a:r>
              <a:rPr lang="en-US" dirty="0" smtClean="0"/>
              <a:t>Developed within 1 year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E094-DFAD-4C81-9D42-8660CB8D566A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857224" y="928670"/>
          <a:ext cx="7439026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 involved!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 up your own issues</a:t>
            </a:r>
          </a:p>
          <a:p>
            <a:pPr lvl="1"/>
            <a:r>
              <a:rPr lang="en-US" dirty="0" smtClean="0"/>
              <a:t>Only issues on the Assembly hall can be discussed!</a:t>
            </a:r>
          </a:p>
          <a:p>
            <a:pPr lvl="1"/>
            <a:r>
              <a:rPr lang="en-US" dirty="0" smtClean="0"/>
              <a:t>Get CSM support</a:t>
            </a:r>
          </a:p>
          <a:p>
            <a:r>
              <a:rPr lang="en-US" dirty="0" smtClean="0"/>
              <a:t>Run for CSM</a:t>
            </a:r>
          </a:p>
          <a:p>
            <a:pPr lvl="1"/>
            <a:r>
              <a:rPr lang="en-US" dirty="0" smtClean="0"/>
              <a:t>Don’t do it for the ‘free trips’</a:t>
            </a:r>
          </a:p>
          <a:p>
            <a:r>
              <a:rPr lang="en-US" sz="4400" b="1" dirty="0" smtClean="0"/>
              <a:t>Vote!</a:t>
            </a:r>
            <a:endParaRPr lang="en-US" sz="4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A122D-B0B7-4330-AAA5-63C34924857A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feedback from the CSM to CCP</a:t>
            </a:r>
          </a:p>
          <a:p>
            <a:pPr lvl="1"/>
            <a:r>
              <a:rPr lang="en-US" dirty="0" smtClean="0"/>
              <a:t>Feedback request before each CSM/CCP meeting</a:t>
            </a:r>
          </a:p>
          <a:p>
            <a:pPr lvl="1"/>
            <a:r>
              <a:rPr lang="en-US" dirty="0" smtClean="0"/>
              <a:t>Iceland meeting scheduled before feature lockdown</a:t>
            </a:r>
          </a:p>
          <a:p>
            <a:pPr lvl="1"/>
            <a:r>
              <a:rPr lang="en-US" dirty="0" smtClean="0"/>
              <a:t>Increase CSM/CCP brainstorm opportunities</a:t>
            </a:r>
          </a:p>
          <a:p>
            <a:pPr lvl="1"/>
            <a:r>
              <a:rPr lang="en-US" dirty="0" smtClean="0"/>
              <a:t>Monthly </a:t>
            </a:r>
            <a:r>
              <a:rPr lang="en-US" smtClean="0"/>
              <a:t>QnA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B7D8-1E4C-4F3A-89F9-DF70EC41AD40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lum bright="75000"/>
          </a:blip>
          <a:srcRect/>
          <a:stretch>
            <a:fillRect/>
          </a:stretch>
        </p:blipFill>
        <p:spPr bwMode="auto">
          <a:xfrm>
            <a:off x="1524000" y="1652588"/>
            <a:ext cx="60960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9AD3-DE61-4FFB-A3A9-F6C5BCEBD5B1}" type="datetime6">
              <a:rPr lang="en-US" smtClean="0"/>
              <a:pPr/>
              <a:t>September 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Council of Stellar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B332-08AF-4B93-8345-43F15A951A3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500306"/>
            <a:ext cx="8229600" cy="150019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9600" dirty="0" smtClean="0"/>
              <a:t>?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151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Council of Stellar Management</vt:lpstr>
      <vt:lpstr>What we do</vt:lpstr>
      <vt:lpstr>Does it work?</vt:lpstr>
      <vt:lpstr>Does it work?</vt:lpstr>
      <vt:lpstr>Get involved!</vt:lpstr>
      <vt:lpstr>Looking ahead</vt:lpstr>
      <vt:lpstr>Questions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31</cp:revision>
  <dcterms:created xsi:type="dcterms:W3CDTF">2009-09-16T20:35:04Z</dcterms:created>
  <dcterms:modified xsi:type="dcterms:W3CDTF">2009-09-27T00:19:39Z</dcterms:modified>
</cp:coreProperties>
</file>